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4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90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www.englishgymjapan.com/study-vocabular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www.englishgymjapan.com/video-tutorials-for-teacher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englishgymjapan.com/onlin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englishgymjapa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6D5AC-C6BD-41F4-99D5-B174215B3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999" y="260581"/>
            <a:ext cx="6253317" cy="3043693"/>
          </a:xfrm>
        </p:spPr>
        <p:txBody>
          <a:bodyPr>
            <a:normAutofit fontScale="90000"/>
          </a:bodyPr>
          <a:lstStyle/>
          <a:p>
            <a:r>
              <a:rPr kumimoji="1" lang="en-US" altLang="ja-JP" sz="8800" b="1" dirty="0"/>
              <a:t>The </a:t>
            </a:r>
            <a:br>
              <a:rPr kumimoji="1" lang="en-US" altLang="ja-JP" sz="8800" b="1" dirty="0"/>
            </a:br>
            <a:r>
              <a:rPr kumimoji="1" lang="en-US" altLang="ja-JP" sz="8800" b="1" dirty="0"/>
              <a:t>English Gym</a:t>
            </a:r>
            <a:endParaRPr kumimoji="1" lang="ja-JP" altLang="en-US" sz="8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5AA94-F6EE-408C-B18A-C172B2F7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6999" y="3429000"/>
            <a:ext cx="6269347" cy="102149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kumimoji="1"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Self-Study Guidelines</a:t>
            </a:r>
          </a:p>
          <a:p>
            <a:pPr>
              <a:spcAft>
                <a:spcPts val="600"/>
              </a:spcAft>
            </a:pPr>
            <a:r>
              <a:rPr kumimoji="1"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Unit 3: Your neighborhood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95A5622-C27B-46D0-97AC-AE75F0201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42"/>
          <a:stretch/>
        </p:blipFill>
        <p:spPr>
          <a:xfrm>
            <a:off x="5427754" y="4719314"/>
            <a:ext cx="4261752" cy="1878083"/>
          </a:xfrm>
          <a:prstGeom prst="rect">
            <a:avLst/>
          </a:prstGeom>
        </p:spPr>
      </p:pic>
      <p:pic>
        <p:nvPicPr>
          <p:cNvPr id="9" name="Picture 8" descr="A picture containing game, device&#10;&#10;Description automatically generated">
            <a:extLst>
              <a:ext uri="{FF2B5EF4-FFF2-40B4-BE49-F238E27FC236}">
                <a16:creationId xmlns:a16="http://schemas.microsoft.com/office/drawing/2014/main" id="{AC8A652E-01A3-45E9-A3BC-092E7D600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3" y="0"/>
            <a:ext cx="4849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4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01567C-4815-45C4-A8C8-DEF2362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5182A-082D-40A3-8644-A2159F96B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458" y="398351"/>
            <a:ext cx="10058400" cy="1263770"/>
          </a:xfrm>
        </p:spPr>
        <p:txBody>
          <a:bodyPr anchor="b">
            <a:normAutofit/>
          </a:bodyPr>
          <a:lstStyle/>
          <a:p>
            <a:r>
              <a:rPr kumimoji="1" lang="en-US" altLang="ja-JP" dirty="0"/>
              <a:t>You can study more on the student’s web page</a:t>
            </a:r>
          </a:p>
          <a:p>
            <a:r>
              <a:rPr lang="en-US" altLang="ja-JP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englishgymjapan.com/study-vocabulary</a:t>
            </a:r>
            <a:endParaRPr kumimoji="1" lang="en-US" altLang="ja-JP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2BBCA2-F039-47DF-B36F-39D7E7C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1458" y="2265037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he English Gym / Study Vocabulary / The English Gym Japan - Google Chrome">
            <a:extLst>
              <a:ext uri="{FF2B5EF4-FFF2-40B4-BE49-F238E27FC236}">
                <a16:creationId xmlns:a16="http://schemas.microsoft.com/office/drawing/2014/main" id="{C9001F7C-F6E8-4AD4-9066-7067C5586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5" t="41630" r="35523" b="13041"/>
          <a:stretch/>
        </p:blipFill>
        <p:spPr>
          <a:xfrm>
            <a:off x="1637732" y="2724155"/>
            <a:ext cx="3603010" cy="297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The English Gym | Quizlet - Google Chrome">
            <a:extLst>
              <a:ext uri="{FF2B5EF4-FFF2-40B4-BE49-F238E27FC236}">
                <a16:creationId xmlns:a16="http://schemas.microsoft.com/office/drawing/2014/main" id="{D45DE398-DE1C-4352-A0CA-3FDD8E5AC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58364" r="60061" b="2420"/>
          <a:stretch/>
        </p:blipFill>
        <p:spPr>
          <a:xfrm>
            <a:off x="6241574" y="2966471"/>
            <a:ext cx="4312694" cy="2574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50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01567C-4815-45C4-A8C8-DEF2362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5182A-082D-40A3-8644-A2159F96B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76" y="454611"/>
            <a:ext cx="10058400" cy="1263770"/>
          </a:xfrm>
        </p:spPr>
        <p:txBody>
          <a:bodyPr anchor="b">
            <a:normAutofit/>
          </a:bodyPr>
          <a:lstStyle/>
          <a:p>
            <a:r>
              <a:rPr kumimoji="1" lang="en-US" altLang="ja-JP" dirty="0"/>
              <a:t>You can watch some teacher tutorials here</a:t>
            </a:r>
          </a:p>
          <a:p>
            <a:r>
              <a:rPr lang="en-US" altLang="ja-JP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englishgymjapan.com/video-tutorials-for-teachers</a:t>
            </a:r>
            <a:endParaRPr kumimoji="1" lang="en-US" altLang="ja-JP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2BBCA2-F039-47DF-B36F-39D7E7C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1458" y="2265037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Video Tutorials for Teachers | englishgymjapan - Google Chrome">
            <a:extLst>
              <a:ext uri="{FF2B5EF4-FFF2-40B4-BE49-F238E27FC236}">
                <a16:creationId xmlns:a16="http://schemas.microsoft.com/office/drawing/2014/main" id="{85BB2ADB-743A-46B2-AD8E-0F24132FA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15015" r="17948" b="2019"/>
          <a:stretch/>
        </p:blipFill>
        <p:spPr>
          <a:xfrm>
            <a:off x="1065276" y="2417268"/>
            <a:ext cx="5636527" cy="383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7FC43-F046-4EC2-ABFB-8BCC332A6503}"/>
              </a:ext>
            </a:extLst>
          </p:cNvPr>
          <p:cNvSpPr txBox="1"/>
          <p:nvPr/>
        </p:nvSpPr>
        <p:spPr>
          <a:xfrm>
            <a:off x="7193121" y="2417268"/>
            <a:ext cx="3930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These videos are designed for teachers, but students can watch and learn, too!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9036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365C1-769B-4C4E-88B1-EFB41C120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354843"/>
            <a:ext cx="5969649" cy="3261813"/>
          </a:xfrm>
        </p:spPr>
        <p:txBody>
          <a:bodyPr>
            <a:normAutofit fontScale="90000"/>
          </a:bodyPr>
          <a:lstStyle/>
          <a:p>
            <a:r>
              <a:rPr kumimoji="1" lang="en-US" altLang="ja-JP" sz="6600" b="1" dirty="0"/>
              <a:t>Thanks for studying with</a:t>
            </a:r>
            <a:br>
              <a:rPr kumimoji="1" lang="en-US" altLang="ja-JP" sz="6600" b="1" dirty="0"/>
            </a:br>
            <a:r>
              <a:rPr kumimoji="1" lang="en-US" altLang="ja-JP" sz="6600" b="1" dirty="0"/>
              <a:t>The English Gym!</a:t>
            </a:r>
            <a:endParaRPr kumimoji="1" lang="ja-JP" alt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2D854-5FBB-418D-BCB2-FB70AA8F5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9327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submit your homework through the university system. </a:t>
            </a:r>
            <a:r>
              <a:rPr kumimoji="1" lang="en-US" altLang="ja-JP" cap="none" dirty="0">
                <a:solidFill>
                  <a:srgbClr val="0070C0"/>
                </a:solidFill>
              </a:rPr>
              <a:t>Teachers can add links, contact information, or more instructions here.</a:t>
            </a:r>
            <a:endParaRPr kumimoji="1" lang="ja-JP" altLang="en-US" cap="none" dirty="0">
              <a:solidFill>
                <a:srgbClr val="0070C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game, device&#10;&#10;Description automatically generated">
            <a:extLst>
              <a:ext uri="{FF2B5EF4-FFF2-40B4-BE49-F238E27FC236}">
                <a16:creationId xmlns:a16="http://schemas.microsoft.com/office/drawing/2014/main" id="{6E425D6E-F02D-4B21-8EA0-A4D85F033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5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C4E5-B43F-4460-BC25-2F1B49813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Unit 3: </a:t>
            </a:r>
            <a:br>
              <a:rPr kumimoji="1" lang="en-US" altLang="ja-JP" dirty="0"/>
            </a:br>
            <a:r>
              <a:rPr kumimoji="1" lang="en-US" altLang="ja-JP" dirty="0"/>
              <a:t>Your Neighborhood</a:t>
            </a:r>
            <a:endParaRPr kumimoji="1" lang="ja-JP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F6373-7ABA-4204-A8C9-FB143F1A7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Step by step instructions</a:t>
            </a:r>
          </a:p>
          <a:p>
            <a:r>
              <a:rPr kumimoji="1" lang="en-US" altLang="ja-JP" dirty="0"/>
              <a:t>Study time: 90 minutes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61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01567C-4815-45C4-A8C8-DEF2362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D34DA-5CA2-4224-A181-576141B4A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265037"/>
            <a:ext cx="7391627" cy="4099036"/>
          </a:xfrm>
        </p:spPr>
        <p:txBody>
          <a:bodyPr anchor="t">
            <a:normAutofit fontScale="90000"/>
          </a:bodyPr>
          <a:lstStyle/>
          <a:p>
            <a:r>
              <a:rPr kumimoji="1" lang="en-US" altLang="ja-JP" sz="2700" dirty="0">
                <a:cs typeface="Arial" panose="020B0604020202020204" pitchFamily="34" charset="0"/>
              </a:rPr>
              <a:t>If you did not buy your book yet, you can download and </a:t>
            </a:r>
            <a:r>
              <a:rPr kumimoji="1" lang="en-US" altLang="ja-JP" sz="2700" b="1" u="sng" dirty="0">
                <a:cs typeface="Arial" panose="020B0604020202020204" pitchFamily="34" charset="0"/>
              </a:rPr>
              <a:t>print</a:t>
            </a:r>
            <a:r>
              <a:rPr kumimoji="1" lang="en-US" altLang="ja-JP" sz="2700" dirty="0">
                <a:cs typeface="Arial" panose="020B0604020202020204" pitchFamily="34" charset="0"/>
              </a:rPr>
              <a:t> the documents you received from your teacher for Unit 3 or you can go to this website:</a:t>
            </a:r>
            <a:br>
              <a:rPr kumimoji="1" lang="en-US" altLang="ja-JP" sz="1400" dirty="0">
                <a:cs typeface="Arial" panose="020B0604020202020204" pitchFamily="34" charset="0"/>
              </a:rPr>
            </a:br>
            <a:br>
              <a:rPr kumimoji="1" lang="en-US" altLang="ja-JP" sz="1400" dirty="0">
                <a:cs typeface="Arial" panose="020B0604020202020204" pitchFamily="34" charset="0"/>
              </a:rPr>
            </a:br>
            <a:r>
              <a:rPr kumimoji="1" lang="en-US" altLang="ja-JP" sz="3200" spc="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englishgymjapan.com/online</a:t>
            </a:r>
            <a:br>
              <a:rPr kumimoji="1" lang="en-US" altLang="ja-JP" sz="3200" dirty="0">
                <a:cs typeface="Arial" panose="020B0604020202020204" pitchFamily="34" charset="0"/>
              </a:rPr>
            </a:br>
            <a:br>
              <a:rPr kumimoji="1" lang="en-US" altLang="ja-JP" sz="1400" dirty="0">
                <a:cs typeface="Arial" panose="020B0604020202020204" pitchFamily="34" charset="0"/>
              </a:rPr>
            </a:br>
            <a:r>
              <a:rPr kumimoji="1" lang="en-US" altLang="ja-JP" sz="2700" dirty="0">
                <a:cs typeface="Arial" panose="020B0604020202020204" pitchFamily="34" charset="0"/>
              </a:rPr>
              <a:t>If you don’t have access to a printer at home, try a convenience store. Or, just look at the unit online and take notes in a notebook. You can re-write them again in your textbook later.</a:t>
            </a:r>
            <a:br>
              <a:rPr kumimoji="1" lang="en-US" altLang="ja-JP" sz="3200" dirty="0">
                <a:cs typeface="Arial" panose="020B0604020202020204" pitchFamily="34" charset="0"/>
              </a:rPr>
            </a:br>
            <a:br>
              <a:rPr kumimoji="1" lang="en-US" altLang="ja-JP" sz="3200" dirty="0">
                <a:cs typeface="Arial" panose="020B0604020202020204" pitchFamily="34" charset="0"/>
              </a:rPr>
            </a:br>
            <a:r>
              <a:rPr kumimoji="1" lang="en-US" altLang="ja-JP" sz="3200" b="1" dirty="0">
                <a:solidFill>
                  <a:srgbClr val="FF0000"/>
                </a:solidFill>
                <a:cs typeface="Arial" panose="020B0604020202020204" pitchFamily="34" charset="0"/>
              </a:rPr>
              <a:t>*Unit 3 is the LAST unit you can download. You need to buy your book to do the other units. </a:t>
            </a:r>
            <a:b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ja-JP" alt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D73AC-82BC-47FD-82AB-F714933C7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93914"/>
            <a:ext cx="10058400" cy="1180142"/>
          </a:xfrm>
        </p:spPr>
        <p:txBody>
          <a:bodyPr anchor="b">
            <a:noAutofit/>
          </a:bodyPr>
          <a:lstStyle/>
          <a:p>
            <a:pPr algn="just"/>
            <a:r>
              <a:rPr kumimoji="1" lang="en-US" altLang="ja-JP" sz="3200" cap="none" dirty="0">
                <a:cs typeface="Arial" panose="020B0604020202020204" pitchFamily="34" charset="0"/>
              </a:rPr>
              <a:t>You will need your textbook: The English Gym</a:t>
            </a:r>
          </a:p>
          <a:p>
            <a:pPr algn="just"/>
            <a:r>
              <a:rPr kumimoji="1" lang="en-US" altLang="ja-JP" sz="3200" cap="none" dirty="0">
                <a:cs typeface="Arial" panose="020B0604020202020204" pitchFamily="34" charset="0"/>
              </a:rPr>
              <a:t>Author: Jon Charles		ISBN 978-4-9909741-0-7 </a:t>
            </a:r>
            <a:endParaRPr kumimoji="1" lang="ja-JP" altLang="en-US" sz="3200" dirty="0"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2BBCA2-F039-47DF-B36F-39D7E7C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1458" y="2265037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B870C-C0EE-494F-878A-83AD6740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9338" y="2459083"/>
            <a:ext cx="2541356" cy="35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31602-9380-4648-AFAE-A3E89888D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245671"/>
            <a:ext cx="6253317" cy="4253055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b="1" dirty="0"/>
              <a:t>Page 26 Listening</a:t>
            </a:r>
            <a:br>
              <a:rPr kumimoji="1" lang="en-US" altLang="ja-JP" sz="1000" b="1" dirty="0"/>
            </a:br>
            <a:r>
              <a:rPr kumimoji="1" lang="en-US" altLang="ja-JP" sz="3200" b="1" dirty="0"/>
              <a:t>Step 1: </a:t>
            </a:r>
            <a:br>
              <a:rPr kumimoji="1" lang="en-US" altLang="ja-JP" sz="3200" dirty="0"/>
            </a:br>
            <a:r>
              <a:rPr kumimoji="1" lang="en-US" altLang="ja-JP" sz="3200" dirty="0"/>
              <a:t>Fill in the blanks with words from the list.</a:t>
            </a:r>
            <a:br>
              <a:rPr kumimoji="1" lang="en-US" altLang="ja-JP" sz="3200" dirty="0"/>
            </a:br>
            <a:r>
              <a:rPr kumimoji="1" lang="en-US" altLang="ja-JP" sz="3200" b="1" dirty="0"/>
              <a:t>Step 2: </a:t>
            </a:r>
            <a:br>
              <a:rPr kumimoji="1" lang="en-US" altLang="ja-JP" sz="3200" dirty="0"/>
            </a:br>
            <a:r>
              <a:rPr kumimoji="1" lang="en-US" altLang="ja-JP" sz="3200" dirty="0"/>
              <a:t>Go to: </a:t>
            </a:r>
            <a:r>
              <a:rPr kumimoji="1" lang="en-US" altLang="ja-JP" sz="3200" spc="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englishgymjapan.com</a:t>
            </a:r>
            <a:br>
              <a:rPr kumimoji="1" lang="en-US" altLang="ja-JP" sz="3200" dirty="0"/>
            </a:br>
            <a:br>
              <a:rPr kumimoji="1" lang="en-US" altLang="ja-JP" sz="3200" dirty="0"/>
            </a:br>
            <a:br>
              <a:rPr kumimoji="1" lang="en-US" altLang="ja-JP" sz="4000" dirty="0"/>
            </a:br>
            <a:br>
              <a:rPr kumimoji="1" lang="en-US" altLang="ja-JP" sz="3200" dirty="0"/>
            </a:br>
            <a:br>
              <a:rPr kumimoji="1" lang="en-US" altLang="ja-JP" sz="3200" dirty="0"/>
            </a:br>
            <a:r>
              <a:rPr kumimoji="1" lang="en-US" altLang="ja-JP" sz="3200" dirty="0"/>
              <a:t>Listen to audio track 3.</a:t>
            </a:r>
            <a:endParaRPr kumimoji="1" lang="ja-JP" alt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BA4DD-FA58-4D5B-BA25-0C1F8E66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8"/>
            <a:ext cx="6269347" cy="1546143"/>
          </a:xfrm>
        </p:spPr>
        <p:txBody>
          <a:bodyPr>
            <a:normAutofit fontScale="92500"/>
          </a:bodyPr>
          <a:lstStyle/>
          <a:p>
            <a:r>
              <a:rPr kumimoji="1" lang="en-US" altLang="ja-JP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 the questions and also write or circle the answers that you hear on the right side.</a:t>
            </a:r>
          </a:p>
          <a:p>
            <a:r>
              <a:rPr kumimoji="1" lang="en-US" altLang="ja-JP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(You will check the answers later.)</a:t>
            </a:r>
            <a:endParaRPr kumimoji="1" lang="ja-JP" altLang="en-US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BD2ABCE-037F-4683-96E4-2AD7F880F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9466" y="151004"/>
            <a:ext cx="4635315" cy="6555993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CA7BEB2A-0ED2-495F-9EFA-89E2A54E3861}"/>
              </a:ext>
            </a:extLst>
          </p:cNvPr>
          <p:cNvSpPr/>
          <p:nvPr/>
        </p:nvSpPr>
        <p:spPr>
          <a:xfrm rot="9264560">
            <a:off x="6623274" y="3862254"/>
            <a:ext cx="4243145" cy="328062"/>
          </a:xfrm>
          <a:prstGeom prst="leftArrow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ABA976-E12A-46EC-9579-34AC9F7CB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30212" r="13413" b="38199"/>
          <a:stretch/>
        </p:blipFill>
        <p:spPr>
          <a:xfrm>
            <a:off x="632899" y="2427134"/>
            <a:ext cx="4556377" cy="154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1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BE09B0-555E-4EC4-836E-F38B526F7CEF}"/>
              </a:ext>
            </a:extLst>
          </p:cNvPr>
          <p:cNvSpPr/>
          <p:nvPr/>
        </p:nvSpPr>
        <p:spPr>
          <a:xfrm>
            <a:off x="0" y="1"/>
            <a:ext cx="46350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1E7D8E5-0BCB-4207-83A5-362EC9BB2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6"/>
          <a:stretch/>
        </p:blipFill>
        <p:spPr>
          <a:xfrm>
            <a:off x="4635094" y="9"/>
            <a:ext cx="7556905" cy="68579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9FD71E5-54CA-4634-8BD1-CCD221792C19}"/>
              </a:ext>
            </a:extLst>
          </p:cNvPr>
          <p:cNvSpPr txBox="1">
            <a:spLocks/>
          </p:cNvSpPr>
          <p:nvPr/>
        </p:nvSpPr>
        <p:spPr>
          <a:xfrm>
            <a:off x="524159" y="614641"/>
            <a:ext cx="4343944" cy="60732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solidFill>
                  <a:schemeClr val="bg1"/>
                </a:solidFill>
              </a:rPr>
              <a:t>Page 27</a:t>
            </a:r>
          </a:p>
          <a:p>
            <a:endParaRPr lang="en-US" altLang="ja-JP" sz="3600" b="1" dirty="0">
              <a:solidFill>
                <a:schemeClr val="bg1"/>
              </a:solidFill>
            </a:endParaRPr>
          </a:p>
          <a:p>
            <a:r>
              <a:rPr kumimoji="1" lang="en-US" altLang="ja-JP" sz="3600" b="1" dirty="0">
                <a:solidFill>
                  <a:schemeClr val="bg1"/>
                </a:solidFill>
              </a:rPr>
              <a:t>Step 1:</a:t>
            </a:r>
          </a:p>
          <a:p>
            <a:r>
              <a:rPr kumimoji="1" lang="en-US" altLang="ja-JP" sz="3600" b="1" dirty="0">
                <a:solidFill>
                  <a:schemeClr val="bg1"/>
                </a:solidFill>
              </a:rPr>
              <a:t>Useful Vocabulary</a:t>
            </a:r>
          </a:p>
          <a:p>
            <a:r>
              <a:rPr lang="en-US" altLang="ja-JP" sz="3600" dirty="0">
                <a:solidFill>
                  <a:schemeClr val="bg1"/>
                </a:solidFill>
              </a:rPr>
              <a:t>Study these words.</a:t>
            </a:r>
          </a:p>
          <a:p>
            <a:r>
              <a:rPr lang="en-US" altLang="ja-JP" sz="3600" dirty="0">
                <a:solidFill>
                  <a:schemeClr val="bg1"/>
                </a:solidFill>
              </a:rPr>
              <a:t>(Be careful of the words outlined in red.)</a:t>
            </a:r>
          </a:p>
          <a:p>
            <a:endParaRPr kumimoji="1" lang="en-US" altLang="ja-JP" sz="3600" b="1" dirty="0">
              <a:solidFill>
                <a:schemeClr val="bg1"/>
              </a:solidFill>
            </a:endParaRPr>
          </a:p>
          <a:p>
            <a:r>
              <a:rPr lang="en-US" altLang="ja-JP" sz="3600" b="1" dirty="0">
                <a:solidFill>
                  <a:schemeClr val="bg1"/>
                </a:solidFill>
              </a:rPr>
              <a:t>Step 2: </a:t>
            </a:r>
          </a:p>
          <a:p>
            <a:r>
              <a:rPr lang="en-US" altLang="ja-JP" sz="3600" b="1" dirty="0">
                <a:solidFill>
                  <a:schemeClr val="bg1"/>
                </a:solidFill>
              </a:rPr>
              <a:t>Something’s Not Quite Right</a:t>
            </a:r>
          </a:p>
          <a:p>
            <a:r>
              <a:rPr lang="en-US" altLang="ja-JP" sz="3600" dirty="0">
                <a:solidFill>
                  <a:schemeClr val="bg1"/>
                </a:solidFill>
              </a:rPr>
              <a:t>Try to correct the sentences.</a:t>
            </a:r>
          </a:p>
          <a:p>
            <a:r>
              <a:rPr lang="en-US" altLang="ja-JP" sz="3600" dirty="0">
                <a:solidFill>
                  <a:schemeClr val="bg1"/>
                </a:solidFill>
              </a:rPr>
              <a:t> </a:t>
            </a:r>
            <a:endParaRPr kumimoji="1" lang="en-US" altLang="ja-JP" sz="3600" dirty="0">
              <a:solidFill>
                <a:schemeClr val="bg1"/>
              </a:solidFill>
            </a:endParaRPr>
          </a:p>
          <a:p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4C9A43-D94C-4B03-BD75-A9D423AAB40D}"/>
              </a:ext>
            </a:extLst>
          </p:cNvPr>
          <p:cNvSpPr/>
          <p:nvPr/>
        </p:nvSpPr>
        <p:spPr>
          <a:xfrm>
            <a:off x="4996070" y="701314"/>
            <a:ext cx="2716695" cy="10210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FADF7A-1206-44D0-B5A1-1A4303449AA8}"/>
              </a:ext>
            </a:extLst>
          </p:cNvPr>
          <p:cNvSpPr/>
          <p:nvPr/>
        </p:nvSpPr>
        <p:spPr>
          <a:xfrm>
            <a:off x="4996070" y="2108580"/>
            <a:ext cx="988473" cy="4343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F848C1-B9FA-418B-9B83-0E28A204760E}"/>
              </a:ext>
            </a:extLst>
          </p:cNvPr>
          <p:cNvSpPr/>
          <p:nvPr/>
        </p:nvSpPr>
        <p:spPr>
          <a:xfrm>
            <a:off x="8372601" y="872050"/>
            <a:ext cx="2265827" cy="7998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CEE00FD4-B181-46EA-85C8-A71AE84DF85B}"/>
              </a:ext>
            </a:extLst>
          </p:cNvPr>
          <p:cNvSpPr/>
          <p:nvPr/>
        </p:nvSpPr>
        <p:spPr>
          <a:xfrm rot="9900129">
            <a:off x="4236319" y="4239196"/>
            <a:ext cx="4236195" cy="449783"/>
          </a:xfrm>
          <a:prstGeom prst="leftArrow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85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1E7D8E5-0BCB-4207-83A5-362EC9BB2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2"/>
          <a:stretch/>
        </p:blipFill>
        <p:spPr>
          <a:xfrm>
            <a:off x="4810540" y="0"/>
            <a:ext cx="7381460" cy="68588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F1D04E-0D3C-44DE-BDD7-3FE9CBE08C44}"/>
              </a:ext>
            </a:extLst>
          </p:cNvPr>
          <p:cNvSpPr/>
          <p:nvPr/>
        </p:nvSpPr>
        <p:spPr>
          <a:xfrm>
            <a:off x="0" y="1"/>
            <a:ext cx="481053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FD71E5-54CA-4634-8BD1-CCD221792C19}"/>
              </a:ext>
            </a:extLst>
          </p:cNvPr>
          <p:cNvSpPr txBox="1">
            <a:spLocks/>
          </p:cNvSpPr>
          <p:nvPr/>
        </p:nvSpPr>
        <p:spPr>
          <a:xfrm>
            <a:off x="622797" y="238539"/>
            <a:ext cx="4359966" cy="6073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solidFill>
                  <a:schemeClr val="bg1"/>
                </a:solidFill>
              </a:rPr>
              <a:t>Page 27</a:t>
            </a:r>
          </a:p>
          <a:p>
            <a:endParaRPr lang="en-US" altLang="ja-JP" sz="3600" b="1" dirty="0">
              <a:solidFill>
                <a:schemeClr val="bg1"/>
              </a:solidFill>
            </a:endParaRPr>
          </a:p>
          <a:p>
            <a:r>
              <a:rPr kumimoji="1" lang="en-US" altLang="ja-JP" sz="3600" b="1" dirty="0">
                <a:solidFill>
                  <a:schemeClr val="bg1"/>
                </a:solidFill>
              </a:rPr>
              <a:t>Step 3: Exercises</a:t>
            </a:r>
          </a:p>
          <a:p>
            <a:r>
              <a:rPr lang="en-US" altLang="ja-JP" sz="3600" dirty="0">
                <a:solidFill>
                  <a:schemeClr val="bg1"/>
                </a:solidFill>
              </a:rPr>
              <a:t>Fill in the blanks with the words from the list. These sentences are possible answers to the questions on page 26. </a:t>
            </a:r>
          </a:p>
          <a:p>
            <a:r>
              <a:rPr lang="en-US" altLang="ja-JP" sz="3600" dirty="0">
                <a:solidFill>
                  <a:schemeClr val="bg1"/>
                </a:solidFill>
              </a:rPr>
              <a:t> </a:t>
            </a:r>
            <a:endParaRPr kumimoji="1" lang="en-US" altLang="ja-JP" sz="3600" dirty="0">
              <a:solidFill>
                <a:schemeClr val="bg1"/>
              </a:solidFill>
            </a:endParaRPr>
          </a:p>
          <a:p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51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31602-9380-4648-AFAE-A3E89888D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kumimoji="1" lang="en-US" altLang="ja-JP" sz="3600" b="1"/>
              <a:t>Page 28 Tapescript</a:t>
            </a:r>
            <a:br>
              <a:rPr kumimoji="1" lang="en-US" altLang="ja-JP" sz="3600"/>
            </a:br>
            <a:r>
              <a:rPr kumimoji="1" lang="en-US" altLang="ja-JP" sz="3600"/>
              <a:t>S</a:t>
            </a:r>
            <a:r>
              <a:rPr kumimoji="1" lang="en-US" altLang="ja-JP" sz="3600" b="1"/>
              <a:t>tep 1: </a:t>
            </a:r>
            <a:r>
              <a:rPr kumimoji="1" lang="en-US" altLang="ja-JP" sz="3600"/>
              <a:t>Look at the words in red and check the definitions.</a:t>
            </a:r>
            <a:br>
              <a:rPr kumimoji="1" lang="en-US" altLang="ja-JP" sz="3600"/>
            </a:br>
            <a:br>
              <a:rPr kumimoji="1" lang="en-US" altLang="ja-JP" sz="3600"/>
            </a:br>
            <a:r>
              <a:rPr kumimoji="1" lang="en-US" altLang="ja-JP" sz="3600" b="1"/>
              <a:t>Step 2: </a:t>
            </a:r>
            <a:r>
              <a:rPr kumimoji="1" lang="en-US" altLang="ja-JP" sz="3600"/>
              <a:t>Read the tapescript aloud.</a:t>
            </a:r>
            <a:br>
              <a:rPr kumimoji="1" lang="en-US" altLang="ja-JP" sz="3600"/>
            </a:br>
            <a:r>
              <a:rPr kumimoji="1" lang="en-US" altLang="ja-JP" sz="3600"/>
              <a:t>(You can listen again to the audio and try to read at the same time.)</a:t>
            </a:r>
            <a:endParaRPr kumimoji="1" lang="ja-JP" alt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BA4DD-FA58-4D5B-BA25-0C1F8E66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5063327"/>
            <a:ext cx="6269347" cy="1155554"/>
          </a:xfrm>
        </p:spPr>
        <p:txBody>
          <a:bodyPr>
            <a:normAutofit/>
          </a:bodyPr>
          <a:lstStyle/>
          <a:p>
            <a:r>
              <a:rPr kumimoji="1" lang="en-US" altLang="ja-JP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 your answers from page 26. </a:t>
            </a:r>
            <a:endParaRPr kumimoji="1" lang="ja-JP" altLang="en-US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6EE91B9-49BA-4C6D-B8FD-378BD9EF4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2701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4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5DB24-126B-4846-AE27-B93873E39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4955" y="136330"/>
            <a:ext cx="6310724" cy="3997553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b="1" dirty="0"/>
              <a:t>Page 29</a:t>
            </a:r>
            <a:br>
              <a:rPr kumimoji="1" lang="en-US" altLang="ja-JP" sz="3600" b="1" dirty="0"/>
            </a:br>
            <a:r>
              <a:rPr kumimoji="1" lang="en-US" altLang="ja-JP" sz="3600" b="1" dirty="0"/>
              <a:t>Step 1: Conversation Interview</a:t>
            </a:r>
            <a:br>
              <a:rPr kumimoji="1" lang="en-US" altLang="ja-JP" sz="3600" dirty="0"/>
            </a:br>
            <a:r>
              <a:rPr kumimoji="1" lang="en-US" altLang="ja-JP" sz="3600" dirty="0"/>
              <a:t>Please read the instructions.</a:t>
            </a:r>
            <a:br>
              <a:rPr kumimoji="1" lang="en-US" altLang="ja-JP" sz="3600" dirty="0"/>
            </a:br>
            <a:r>
              <a:rPr kumimoji="1" lang="en-US" altLang="ja-JP" sz="3600" dirty="0"/>
              <a:t>If you have a partner, please have a conversation together. If you don’t have a partner, write your own answers.</a:t>
            </a: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51894-90A3-4EEC-8D80-3001318F3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4954" y="4420339"/>
            <a:ext cx="6313495" cy="1627911"/>
          </a:xfrm>
        </p:spPr>
        <p:txBody>
          <a:bodyPr>
            <a:normAutofit/>
          </a:bodyPr>
          <a:lstStyle/>
          <a:p>
            <a:r>
              <a:rPr kumimoji="1" lang="en-US" altLang="ja-JP" cap="none" dirty="0"/>
              <a:t>Take a few notes next to the numbers.</a:t>
            </a:r>
            <a:br>
              <a:rPr kumimoji="1" lang="en-US" altLang="ja-JP" cap="none" dirty="0"/>
            </a:br>
            <a:r>
              <a:rPr kumimoji="1" lang="en-US" altLang="ja-JP" cap="none" dirty="0"/>
              <a:t>Don’t forget </a:t>
            </a:r>
            <a:r>
              <a:rPr kumimoji="1" lang="en-US" altLang="ja-JP" u="sng" cap="none" dirty="0"/>
              <a:t>Extra Information</a:t>
            </a:r>
            <a:r>
              <a:rPr kumimoji="1" lang="en-US" altLang="ja-JP" cap="none" dirty="0"/>
              <a:t>!</a:t>
            </a:r>
          </a:p>
          <a:p>
            <a:r>
              <a:rPr kumimoji="1" lang="en-US" altLang="ja-JP" cap="none" dirty="0"/>
              <a:t>Try your best to speak in English!</a:t>
            </a:r>
            <a:endParaRPr kumimoji="1" lang="ja-JP" altLang="en-US" cap="none" dirty="0"/>
          </a:p>
        </p:txBody>
      </p:sp>
      <p:cxnSp>
        <p:nvCxnSpPr>
          <p:cNvPr id="23" name="Straight Connector 18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403DA-44A6-4D9D-A846-6F8D9C31D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78" y="136330"/>
            <a:ext cx="4429197" cy="626447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6B2FD79-1389-4EEB-A1DD-216E22B1DE2A}"/>
              </a:ext>
            </a:extLst>
          </p:cNvPr>
          <p:cNvSpPr/>
          <p:nvPr/>
        </p:nvSpPr>
        <p:spPr>
          <a:xfrm rot="1122880">
            <a:off x="3777706" y="851365"/>
            <a:ext cx="1022109" cy="449783"/>
          </a:xfrm>
          <a:prstGeom prst="leftArrow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DFBD495-C5DD-4815-B717-72290B75A7F9}"/>
              </a:ext>
            </a:extLst>
          </p:cNvPr>
          <p:cNvSpPr/>
          <p:nvPr/>
        </p:nvSpPr>
        <p:spPr>
          <a:xfrm rot="1063845">
            <a:off x="1212741" y="3977173"/>
            <a:ext cx="3649069" cy="314866"/>
          </a:xfrm>
          <a:prstGeom prst="leftArrow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42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31602-9380-4648-AFAE-A3E89888D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436741"/>
            <a:ext cx="6253317" cy="3671227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b="1" dirty="0"/>
              <a:t>Page 29 Our Conversation</a:t>
            </a:r>
            <a:br>
              <a:rPr kumimoji="1" lang="en-US" altLang="ja-JP" sz="3600" dirty="0"/>
            </a:br>
            <a:r>
              <a:rPr kumimoji="1" lang="en-US" altLang="ja-JP" sz="3600" dirty="0"/>
              <a:t>S</a:t>
            </a:r>
            <a:r>
              <a:rPr kumimoji="1" lang="en-US" altLang="ja-JP" sz="3600" b="1" dirty="0"/>
              <a:t>tep 2: </a:t>
            </a:r>
            <a:r>
              <a:rPr kumimoji="1" lang="en-US" altLang="ja-JP" sz="3600" dirty="0"/>
              <a:t>Write a dialogue using one of the interview questions as a starting point. Try to use new vocabulary. Try to make the conversation funny or interesting in some way. Make sure you have comments, reactions, and follow-up questions. Write at least 150 words.</a:t>
            </a:r>
            <a:endParaRPr kumimoji="1" lang="ja-JP" altLang="en-US" sz="3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FF26B6B-53A9-425F-9B77-6C5A905A7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3846" y="-17326"/>
            <a:ext cx="4857736" cy="68705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489AB4-6183-4B0C-B7FD-EB1DA818B022}"/>
              </a:ext>
            </a:extLst>
          </p:cNvPr>
          <p:cNvSpPr txBox="1">
            <a:spLocks/>
          </p:cNvSpPr>
          <p:nvPr/>
        </p:nvSpPr>
        <p:spPr>
          <a:xfrm>
            <a:off x="744179" y="4322098"/>
            <a:ext cx="6253317" cy="25311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/>
              <a:t>Example</a:t>
            </a:r>
          </a:p>
          <a:p>
            <a:r>
              <a:rPr lang="en-US" altLang="ja-JP" sz="2400" b="1" dirty="0"/>
              <a:t>A: So, Taro, what’s your home like?</a:t>
            </a:r>
          </a:p>
          <a:p>
            <a:r>
              <a:rPr lang="en-US" altLang="ja-JP" sz="2400" b="1" dirty="0"/>
              <a:t>B: Well, in live on the 14</a:t>
            </a:r>
            <a:r>
              <a:rPr lang="en-US" altLang="ja-JP" sz="2400" b="1" baseline="30000" dirty="0"/>
              <a:t>th</a:t>
            </a:r>
            <a:r>
              <a:rPr lang="en-US" altLang="ja-JP" sz="2400" b="1" dirty="0"/>
              <a:t> floor of a high-rise apartment building.</a:t>
            </a:r>
          </a:p>
          <a:p>
            <a:r>
              <a:rPr lang="en-US" altLang="ja-JP" sz="2400" b="1" dirty="0"/>
              <a:t>A: That’s cool. You must have a pretty nice view!</a:t>
            </a:r>
          </a:p>
          <a:p>
            <a:r>
              <a:rPr lang="en-US" altLang="ja-JP" sz="2400" b="1" dirty="0"/>
              <a:t>B: Yeah, the view is beautiful.</a:t>
            </a:r>
          </a:p>
          <a:p>
            <a:r>
              <a:rPr lang="en-US" altLang="ja-JP" sz="2400" b="1" dirty="0"/>
              <a:t>A:….. </a:t>
            </a:r>
            <a:r>
              <a:rPr lang="en-US" altLang="ja-JP" sz="2400" b="1" dirty="0">
                <a:solidFill>
                  <a:srgbClr val="0070C0"/>
                </a:solidFill>
              </a:rPr>
              <a:t>(write 150 words)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9843314-A678-45E1-B3AA-279582BD6A4A}"/>
              </a:ext>
            </a:extLst>
          </p:cNvPr>
          <p:cNvSpPr/>
          <p:nvPr/>
        </p:nvSpPr>
        <p:spPr>
          <a:xfrm rot="10800000">
            <a:off x="6871144" y="2419901"/>
            <a:ext cx="2764174" cy="449783"/>
          </a:xfrm>
          <a:prstGeom prst="leftArrow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1B04CC7E-8415-4562-BAB5-3B6E1895012C}"/>
              </a:ext>
            </a:extLst>
          </p:cNvPr>
          <p:cNvSpPr/>
          <p:nvPr/>
        </p:nvSpPr>
        <p:spPr>
          <a:xfrm>
            <a:off x="9635318" y="5568286"/>
            <a:ext cx="1171356" cy="1068205"/>
          </a:xfrm>
          <a:prstGeom prst="mathMultiply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414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309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RetrospectVTI</vt:lpstr>
      <vt:lpstr>The  English Gym</vt:lpstr>
      <vt:lpstr>Unit 3:  Your Neighborhood</vt:lpstr>
      <vt:lpstr>If you did not buy your book yet, you can download and print the documents you received from your teacher for Unit 3 or you can go to this website:  englishgymjapan.com/online  If you don’t have access to a printer at home, try a convenience store. Or, just look at the unit online and take notes in a notebook. You can re-write them again in your textbook later.  *Unit 3 is the LAST unit you can download. You need to buy your book to do the other units.  </vt:lpstr>
      <vt:lpstr>Page 26 Listening Step 1:  Fill in the blanks with words from the list. Step 2:  Go to: englishgymjapan.com     Listen to audio track 3.</vt:lpstr>
      <vt:lpstr>PowerPoint Presentation</vt:lpstr>
      <vt:lpstr>PowerPoint Presentation</vt:lpstr>
      <vt:lpstr>Page 28 Tapescript Step 1: Look at the words in red and check the definitions.  Step 2: Read the tapescript aloud. (You can listen again to the audio and try to read at the same time.)</vt:lpstr>
      <vt:lpstr>Page 29 Step 1: Conversation Interview Please read the instructions. If you have a partner, please have a conversation together. If you don’t have a partner, write your own answers. </vt:lpstr>
      <vt:lpstr>Page 29 Our Conversation Step 2: Write a dialogue using one of the interview questions as a starting point. Try to use new vocabulary. Try to make the conversation funny or interesting in some way. Make sure you have comments, reactions, and follow-up questions. Write at least 150 words.</vt:lpstr>
      <vt:lpstr>PowerPoint Presentation</vt:lpstr>
      <vt:lpstr>PowerPoint Presentation</vt:lpstr>
      <vt:lpstr>Thanks for studying with The English Gym!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English Gym</dc:title>
  <dc:creator>ジョン　カール</dc:creator>
  <cp:lastModifiedBy>ジョン　カール</cp:lastModifiedBy>
  <cp:revision>21</cp:revision>
  <dcterms:created xsi:type="dcterms:W3CDTF">2020-04-04T14:10:13Z</dcterms:created>
  <dcterms:modified xsi:type="dcterms:W3CDTF">2020-04-05T13:43:35Z</dcterms:modified>
</cp:coreProperties>
</file>